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1" r:id="rId5"/>
    <p:sldId id="262" r:id="rId6"/>
    <p:sldId id="265" r:id="rId7"/>
    <p:sldId id="267" r:id="rId8"/>
    <p:sldId id="268" r:id="rId9"/>
    <p:sldId id="271" r:id="rId10"/>
  </p:sldIdLst>
  <p:sldSz cx="9144000" cy="6858000" type="screen4x3"/>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9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8971" y="0"/>
            <a:ext cx="2921582" cy="493792"/>
          </a:xfrm>
          <a:prstGeom prst="rect">
            <a:avLst/>
          </a:prstGeom>
        </p:spPr>
        <p:txBody>
          <a:bodyPr vert="horz" lIns="91440" tIns="45720" rIns="91440" bIns="45720" rtlCol="0"/>
          <a:lstStyle>
            <a:lvl1pPr algn="r">
              <a:defRPr sz="1200"/>
            </a:lvl1pPr>
          </a:lstStyle>
          <a:p>
            <a:fld id="{A3080E54-652E-431F-B68C-46A4FAF7FE22}" type="datetimeFigureOut">
              <a:rPr lang="en-AU" smtClean="0"/>
              <a:t>10/06/2016</a:t>
            </a:fld>
            <a:endParaRPr lang="en-AU"/>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4212" y="4691023"/>
            <a:ext cx="5393690" cy="44441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80332"/>
            <a:ext cx="2921582" cy="4937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8971" y="9380332"/>
            <a:ext cx="2921582" cy="493792"/>
          </a:xfrm>
          <a:prstGeom prst="rect">
            <a:avLst/>
          </a:prstGeom>
        </p:spPr>
        <p:txBody>
          <a:bodyPr vert="horz" lIns="91440" tIns="45720" rIns="91440" bIns="45720" rtlCol="0" anchor="b"/>
          <a:lstStyle>
            <a:lvl1pPr algn="r">
              <a:defRPr sz="1200"/>
            </a:lvl1pPr>
          </a:lstStyle>
          <a:p>
            <a:fld id="{8532AE8E-F8B1-4844-AE56-9810A96BAAB8}" type="slidenum">
              <a:rPr lang="en-AU" smtClean="0"/>
              <a:t>‹#›</a:t>
            </a:fld>
            <a:endParaRPr lang="en-AU"/>
          </a:p>
        </p:txBody>
      </p:sp>
    </p:spTree>
    <p:extLst>
      <p:ext uri="{BB962C8B-B14F-4D97-AF65-F5344CB8AC3E}">
        <p14:creationId xmlns:p14="http://schemas.microsoft.com/office/powerpoint/2010/main" val="66753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32AE8E-F8B1-4844-AE56-9810A96BAAB8}" type="slidenum">
              <a:rPr lang="en-AU" smtClean="0"/>
              <a:t>1</a:t>
            </a:fld>
            <a:endParaRPr lang="en-AU" dirty="0"/>
          </a:p>
        </p:txBody>
      </p:sp>
    </p:spTree>
    <p:extLst>
      <p:ext uri="{BB962C8B-B14F-4D97-AF65-F5344CB8AC3E}">
        <p14:creationId xmlns:p14="http://schemas.microsoft.com/office/powerpoint/2010/main" val="319672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10/06/2016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85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10/06/2016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70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10/06/2016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164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10/06/2016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99005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174EF-691E-4C2B-9718-19BCC8A685EB}" type="datetimeFigureOut">
              <a:rPr lang="en-AU" smtClean="0"/>
              <a:t>10/06/2016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51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E6174EF-691E-4C2B-9718-19BCC8A685EB}" type="datetimeFigureOut">
              <a:rPr lang="en-AU" smtClean="0"/>
              <a:t>10/06/2016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6183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E6174EF-691E-4C2B-9718-19BCC8A685EB}" type="datetimeFigureOut">
              <a:rPr lang="en-AU" smtClean="0"/>
              <a:t>10/06/2016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3548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6174EF-691E-4C2B-9718-19BCC8A685EB}" type="datetimeFigureOut">
              <a:rPr lang="en-AU" smtClean="0"/>
              <a:t>10/06/2016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4636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74EF-691E-4C2B-9718-19BCC8A685EB}" type="datetimeFigureOut">
              <a:rPr lang="en-AU" smtClean="0"/>
              <a:t>10/06/2016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0749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10/06/2016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189826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10/06/2016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425807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74EF-691E-4C2B-9718-19BCC8A685EB}" type="datetimeFigureOut">
              <a:rPr lang="en-AU" smtClean="0"/>
              <a:t>10/06/2016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795F-BF8B-4E39-BC17-6E153A5CA796}" type="slidenum">
              <a:rPr lang="en-AU" smtClean="0"/>
              <a:t>‹#›</a:t>
            </a:fld>
            <a:endParaRPr lang="en-AU"/>
          </a:p>
        </p:txBody>
      </p:sp>
    </p:spTree>
    <p:extLst>
      <p:ext uri="{BB962C8B-B14F-4D97-AF65-F5344CB8AC3E}">
        <p14:creationId xmlns:p14="http://schemas.microsoft.com/office/powerpoint/2010/main" val="158053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000000"/>
                </a:solidFill>
              </a:rPr>
              <a:t>Transition</a:t>
            </a:r>
            <a:r>
              <a:rPr lang="en-US" b="1" dirty="0" smtClean="0">
                <a:solidFill>
                  <a:srgbClr val="000000"/>
                </a:solidFill>
              </a:rPr>
              <a:t>:</a:t>
            </a:r>
            <a:r>
              <a:rPr lang="en-US" b="1" dirty="0">
                <a:solidFill>
                  <a:srgbClr val="000000"/>
                </a:solidFill>
              </a:rPr>
              <a:t/>
            </a:r>
            <a:br>
              <a:rPr lang="en-US" b="1" dirty="0">
                <a:solidFill>
                  <a:srgbClr val="000000"/>
                </a:solidFill>
              </a:rPr>
            </a:br>
            <a:r>
              <a:rPr lang="en-US" sz="3600" b="1" dirty="0">
                <a:solidFill>
                  <a:srgbClr val="000000"/>
                </a:solidFill>
              </a:rPr>
              <a:t>Ball possession </a:t>
            </a:r>
            <a:r>
              <a:rPr lang="en-US" sz="3600" b="1" dirty="0" smtClean="0">
                <a:solidFill>
                  <a:srgbClr val="000000"/>
                </a:solidFill>
              </a:rPr>
              <a:t>&gt; </a:t>
            </a:r>
            <a:r>
              <a:rPr lang="en-US" sz="3600" b="1" dirty="0">
                <a:solidFill>
                  <a:srgbClr val="000000"/>
                </a:solidFill>
              </a:rPr>
              <a:t>Ball </a:t>
            </a:r>
            <a:r>
              <a:rPr lang="en-US" sz="3600" b="1" dirty="0" smtClean="0">
                <a:solidFill>
                  <a:srgbClr val="000000"/>
                </a:solidFill>
              </a:rPr>
              <a:t>Possession Opponent </a:t>
            </a:r>
            <a:r>
              <a:rPr lang="en-US" sz="3600" b="1" dirty="0">
                <a:solidFill>
                  <a:srgbClr val="000000"/>
                </a:solidFill>
              </a:rPr>
              <a:t>: </a:t>
            </a:r>
            <a:r>
              <a:rPr lang="en-US" b="1" dirty="0" smtClean="0">
                <a:solidFill>
                  <a:srgbClr val="000000"/>
                </a:solidFill>
              </a:rPr>
              <a:t/>
            </a:r>
            <a:br>
              <a:rPr lang="en-US" b="1" dirty="0" smtClean="0">
                <a:solidFill>
                  <a:srgbClr val="000000"/>
                </a:solidFill>
              </a:rPr>
            </a:br>
            <a:r>
              <a:rPr lang="en-US" sz="3600" dirty="0">
                <a:solidFill>
                  <a:srgbClr val="000000"/>
                </a:solidFill>
              </a:rPr>
              <a:t>Press the ball carrier immediately on loss of possession &amp; immediate transition to BPO</a:t>
            </a:r>
            <a:r>
              <a:rPr lang="en-US" dirty="0">
                <a:solidFill>
                  <a:srgbClr val="000000"/>
                </a:solidFill>
              </a:rPr>
              <a:t/>
            </a:r>
            <a:br>
              <a:rPr lang="en-US" dirty="0">
                <a:solidFill>
                  <a:srgbClr val="000000"/>
                </a:solidFill>
              </a:rPr>
            </a:br>
            <a:endParaRPr lang="en-AU" b="1" dirty="0"/>
          </a:p>
        </p:txBody>
      </p:sp>
      <p:sp>
        <p:nvSpPr>
          <p:cNvPr id="3" name="Subtitle 2"/>
          <p:cNvSpPr>
            <a:spLocks noGrp="1"/>
          </p:cNvSpPr>
          <p:nvPr>
            <p:ph type="subTitle" idx="1"/>
          </p:nvPr>
        </p:nvSpPr>
        <p:spPr/>
        <p:txBody>
          <a:bodyPr>
            <a:normAutofit/>
          </a:bodyPr>
          <a:lstStyle/>
          <a:p>
            <a:r>
              <a:rPr lang="en-AU" sz="4000" b="1" dirty="0">
                <a:solidFill>
                  <a:schemeClr val="tx1"/>
                </a:solidFill>
              </a:rPr>
              <a:t>SESSION PLAN </a:t>
            </a:r>
          </a:p>
          <a:p>
            <a:r>
              <a:rPr lang="en-AU" sz="4000" b="1" dirty="0">
                <a:solidFill>
                  <a:schemeClr val="tx1"/>
                </a:solidFill>
              </a:rPr>
              <a:t>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476" y="404664"/>
            <a:ext cx="2337048" cy="648692"/>
          </a:xfrm>
          <a:prstGeom prst="rect">
            <a:avLst/>
          </a:prstGeom>
        </p:spPr>
      </p:pic>
    </p:spTree>
    <p:extLst>
      <p:ext uri="{BB962C8B-B14F-4D97-AF65-F5344CB8AC3E}">
        <p14:creationId xmlns:p14="http://schemas.microsoft.com/office/powerpoint/2010/main" val="330123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Football Problem</a:t>
            </a:r>
          </a:p>
        </p:txBody>
      </p:sp>
      <p:sp>
        <p:nvSpPr>
          <p:cNvPr id="3" name="Content Placeholder 2"/>
          <p:cNvSpPr>
            <a:spLocks noGrp="1"/>
          </p:cNvSpPr>
          <p:nvPr>
            <p:ph idx="1"/>
          </p:nvPr>
        </p:nvSpPr>
        <p:spPr/>
        <p:txBody>
          <a:bodyPr>
            <a:normAutofit/>
          </a:bodyPr>
          <a:lstStyle/>
          <a:p>
            <a:r>
              <a:rPr lang="en-US" dirty="0"/>
              <a:t>Front </a:t>
            </a:r>
            <a:r>
              <a:rPr lang="en-US" dirty="0" smtClean="0"/>
              <a:t>3 &amp; Midfield 3 </a:t>
            </a:r>
            <a:r>
              <a:rPr lang="en-US" dirty="0"/>
              <a:t>when they lose possession in attacking 3</a:t>
            </a:r>
            <a:r>
              <a:rPr lang="en-US" baseline="30000" dirty="0"/>
              <a:t>rd</a:t>
            </a:r>
            <a:r>
              <a:rPr lang="en-US" dirty="0"/>
              <a:t> or middle 3rd are </a:t>
            </a:r>
            <a:r>
              <a:rPr lang="en-US" dirty="0" smtClean="0"/>
              <a:t>often </a:t>
            </a:r>
            <a:r>
              <a:rPr lang="en-US" dirty="0"/>
              <a:t>not reacting/transitioning quickly enough to prevent opponent playing quick ball forward.</a:t>
            </a:r>
          </a:p>
          <a:p>
            <a:r>
              <a:rPr lang="en-US" dirty="0"/>
              <a:t>Often slow to press ball carrier allowing early pass forward by opponent, slow to take up BPO </a:t>
            </a:r>
            <a:r>
              <a:rPr lang="en-US" dirty="0" smtClean="0"/>
              <a:t>positioning.</a:t>
            </a:r>
            <a:endParaRPr lang="en-US" dirty="0"/>
          </a:p>
          <a:p>
            <a:endParaRPr lang="en-US" dirty="0"/>
          </a:p>
          <a:p>
            <a:endParaRPr lang="en-US" dirty="0"/>
          </a:p>
          <a:p>
            <a:endParaRPr lang="en-US" dirty="0"/>
          </a:p>
          <a:p>
            <a:endParaRPr lang="en-US" dirty="0"/>
          </a:p>
          <a:p>
            <a:endParaRPr lang="en-US" dirty="0"/>
          </a:p>
          <a:p>
            <a:endParaRPr lang="en-AU" dirty="0"/>
          </a:p>
        </p:txBody>
      </p:sp>
    </p:spTree>
    <p:extLst>
      <p:ext uri="{BB962C8B-B14F-4D97-AF65-F5344CB8AC3E}">
        <p14:creationId xmlns:p14="http://schemas.microsoft.com/office/powerpoint/2010/main" val="955450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Objectives of the Session</a:t>
            </a:r>
          </a:p>
        </p:txBody>
      </p:sp>
      <p:sp>
        <p:nvSpPr>
          <p:cNvPr id="3" name="Content Placeholder 2"/>
          <p:cNvSpPr>
            <a:spLocks noGrp="1"/>
          </p:cNvSpPr>
          <p:nvPr>
            <p:ph idx="1"/>
          </p:nvPr>
        </p:nvSpPr>
        <p:spPr/>
        <p:txBody>
          <a:bodyPr>
            <a:normAutofit/>
          </a:bodyPr>
          <a:lstStyle/>
          <a:p>
            <a:r>
              <a:rPr lang="en-US" sz="4000" dirty="0" smtClean="0">
                <a:solidFill>
                  <a:srgbClr val="000000"/>
                </a:solidFill>
              </a:rPr>
              <a:t>Today </a:t>
            </a:r>
            <a:r>
              <a:rPr lang="en-US" sz="4000" dirty="0">
                <a:solidFill>
                  <a:srgbClr val="000000"/>
                </a:solidFill>
              </a:rPr>
              <a:t>I aim to improve…. Teams ability on loss of possession to immediately transition into defending positions and prevent opponent playing early </a:t>
            </a:r>
            <a:r>
              <a:rPr lang="en-US" sz="4000" dirty="0" smtClean="0">
                <a:solidFill>
                  <a:srgbClr val="000000"/>
                </a:solidFill>
              </a:rPr>
              <a:t>ball forward</a:t>
            </a:r>
            <a:r>
              <a:rPr lang="en-US" sz="4000" dirty="0">
                <a:solidFill>
                  <a:srgbClr val="000000"/>
                </a:solidFill>
              </a:rPr>
              <a:t>.</a:t>
            </a:r>
          </a:p>
          <a:p>
            <a:endParaRPr lang="en-AU" sz="4000" b="1" dirty="0"/>
          </a:p>
        </p:txBody>
      </p:sp>
    </p:spTree>
    <p:extLst>
      <p:ext uri="{BB962C8B-B14F-4D97-AF65-F5344CB8AC3E}">
        <p14:creationId xmlns:p14="http://schemas.microsoft.com/office/powerpoint/2010/main" val="1454838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3008313" cy="1162050"/>
          </a:xfrm>
        </p:spPr>
        <p:txBody>
          <a:bodyPr>
            <a:normAutofit/>
          </a:bodyPr>
          <a:lstStyle/>
          <a:p>
            <a:r>
              <a:rPr lang="en-AU" sz="3200" u="sng" dirty="0" smtClean="0"/>
              <a:t>Defending:</a:t>
            </a:r>
            <a:endParaRPr lang="en-AU" sz="3200" u="sng" dirty="0"/>
          </a:p>
        </p:txBody>
      </p:sp>
      <p:sp>
        <p:nvSpPr>
          <p:cNvPr id="4" name="Text Placeholder 3"/>
          <p:cNvSpPr>
            <a:spLocks noGrp="1"/>
          </p:cNvSpPr>
          <p:nvPr>
            <p:ph type="body" sz="half" idx="2"/>
          </p:nvPr>
        </p:nvSpPr>
        <p:spPr/>
        <p:txBody>
          <a:bodyPr>
            <a:normAutofit/>
          </a:bodyPr>
          <a:lstStyle/>
          <a:p>
            <a:endParaRPr lang="en-AU" sz="2800" b="1" dirty="0" smtClean="0"/>
          </a:p>
          <a:p>
            <a:r>
              <a:rPr lang="en-AU" sz="2800" b="1" dirty="0" smtClean="0"/>
              <a:t>Core </a:t>
            </a:r>
            <a:r>
              <a:rPr lang="en-AU" sz="2800" b="1" dirty="0"/>
              <a:t>Skills</a:t>
            </a:r>
            <a:r>
              <a:rPr lang="en-AU" sz="2800" b="1" dirty="0" smtClean="0"/>
              <a:t>:</a:t>
            </a:r>
            <a:endParaRPr lang="en-AU" sz="2000" b="1" dirty="0"/>
          </a:p>
          <a:p>
            <a:pPr marL="342900" indent="-342900">
              <a:buFontTx/>
              <a:buChar char="-"/>
            </a:pPr>
            <a:r>
              <a:rPr lang="en-AU" sz="2000" b="1" dirty="0"/>
              <a:t>Pressing</a:t>
            </a:r>
          </a:p>
          <a:p>
            <a:pPr marL="342900" indent="-342900">
              <a:buFontTx/>
              <a:buChar char="-"/>
            </a:pPr>
            <a:r>
              <a:rPr lang="en-AU" sz="2000" b="1" dirty="0"/>
              <a:t>Marking</a:t>
            </a:r>
          </a:p>
          <a:p>
            <a:pPr marL="342900" indent="-342900">
              <a:buFontTx/>
              <a:buChar char="-"/>
            </a:pPr>
            <a:r>
              <a:rPr lang="en-AU" sz="2000" b="1" dirty="0"/>
              <a:t>Intercepting</a:t>
            </a:r>
          </a:p>
          <a:p>
            <a:pPr marL="342900" indent="-342900">
              <a:buFontTx/>
              <a:buChar char="-"/>
            </a:pPr>
            <a:r>
              <a:rPr lang="en-AU" sz="2000" b="1" dirty="0"/>
              <a:t>Tackling</a:t>
            </a:r>
          </a:p>
          <a:p>
            <a:pPr marL="342900" indent="-342900">
              <a:buFontTx/>
              <a:buChar char="-"/>
            </a:pPr>
            <a:r>
              <a:rPr lang="en-AU" sz="2000" b="1" dirty="0"/>
              <a:t>Positioning</a:t>
            </a:r>
          </a:p>
          <a:p>
            <a:pPr marL="342900" indent="-342900">
              <a:buFontTx/>
              <a:buChar char="-"/>
            </a:pPr>
            <a:r>
              <a:rPr lang="en-AU" sz="2000" b="1" dirty="0"/>
              <a:t>Communication </a:t>
            </a:r>
          </a:p>
          <a:p>
            <a:endParaRPr lang="en-AU" sz="2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49" y="1988840"/>
            <a:ext cx="5503509" cy="2664296"/>
          </a:xfrm>
        </p:spPr>
      </p:pic>
    </p:spTree>
    <p:extLst>
      <p:ext uri="{BB962C8B-B14F-4D97-AF65-F5344CB8AC3E}">
        <p14:creationId xmlns:p14="http://schemas.microsoft.com/office/powerpoint/2010/main" val="322566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Passing Practice</a:t>
            </a:r>
          </a:p>
        </p:txBody>
      </p:sp>
      <p:sp>
        <p:nvSpPr>
          <p:cNvPr id="4" name="Text Placeholder 3"/>
          <p:cNvSpPr>
            <a:spLocks noGrp="1"/>
          </p:cNvSpPr>
          <p:nvPr>
            <p:ph type="body" sz="half" idx="2"/>
          </p:nvPr>
        </p:nvSpPr>
        <p:spPr/>
        <p:txBody>
          <a:bodyPr>
            <a:normAutofit fontScale="55000" lnSpcReduction="20000"/>
          </a:bodyPr>
          <a:lstStyle/>
          <a:p>
            <a:pPr fontAlgn="t"/>
            <a:r>
              <a:rPr lang="en-US" sz="2000" b="1" dirty="0"/>
              <a:t>Organization</a:t>
            </a:r>
            <a:endParaRPr lang="en-AU" sz="2000" dirty="0"/>
          </a:p>
          <a:p>
            <a:pPr fontAlgn="t"/>
            <a:r>
              <a:rPr lang="en-US" sz="2000" b="1" dirty="0"/>
              <a:t>16 players 4 v 4 in 2 groups in 2 grids, 2 blue teams 2 red teams</a:t>
            </a:r>
            <a:endParaRPr lang="en-AU" sz="2000" dirty="0"/>
          </a:p>
          <a:p>
            <a:pPr fontAlgn="t"/>
            <a:r>
              <a:rPr lang="en-US" sz="2000" b="1" dirty="0"/>
              <a:t>Bibs, cones, balls in 2 areas width box to halfway with 1m gap running between c/circle to D.</a:t>
            </a:r>
            <a:endParaRPr lang="en-AU" sz="2000" dirty="0"/>
          </a:p>
          <a:p>
            <a:pPr fontAlgn="t"/>
            <a:r>
              <a:rPr lang="en-US" sz="2000" b="1" dirty="0"/>
              <a:t>Each area split in half with line ½ way between 1 </a:t>
            </a:r>
            <a:r>
              <a:rPr lang="en-US" sz="2000" b="1" dirty="0" err="1"/>
              <a:t>yd</a:t>
            </a:r>
            <a:r>
              <a:rPr lang="en-US" sz="2000" b="1" dirty="0"/>
              <a:t> and ½ way lines.</a:t>
            </a:r>
            <a:endParaRPr lang="en-AU" sz="2000" dirty="0"/>
          </a:p>
          <a:p>
            <a:pPr fontAlgn="t"/>
            <a:r>
              <a:rPr lang="en-US" sz="2000" b="1" dirty="0"/>
              <a:t>Explanation/Progression</a:t>
            </a:r>
            <a:endParaRPr lang="en-AU" sz="2000" dirty="0"/>
          </a:p>
          <a:p>
            <a:r>
              <a:rPr lang="en-US" sz="2000" b="1" dirty="0"/>
              <a:t>Both teams of 4 in each grid start in possession and pass with minimal touch moving ball quickly, avoiding other team and their ball. </a:t>
            </a:r>
            <a:endParaRPr lang="en-US" sz="2000" b="1" dirty="0" smtClean="0"/>
          </a:p>
          <a:p>
            <a:r>
              <a:rPr lang="en-US" sz="2000" b="1" dirty="0" err="1" smtClean="0"/>
              <a:t>Var</a:t>
            </a:r>
            <a:r>
              <a:rPr lang="en-US" sz="2000" b="1" dirty="0"/>
              <a:t>:  teams try to keep their ball &amp; intercept opponents ball, 1 point if team has both balls.</a:t>
            </a:r>
            <a:endParaRPr lang="en-AU" sz="2000" dirty="0"/>
          </a:p>
          <a:p>
            <a:r>
              <a:rPr lang="en-US" sz="2000" b="1" dirty="0"/>
              <a:t>After 3-4 minutes remove 1 ball from each grid. </a:t>
            </a:r>
            <a:endParaRPr lang="en-AU" sz="2000" dirty="0"/>
          </a:p>
          <a:p>
            <a:pPr fontAlgn="t"/>
            <a:r>
              <a:rPr lang="en-US" sz="2000" b="1" dirty="0"/>
              <a:t>4 BPO players passively defend with player closest to ball trying to close down without taking ball or tackling.</a:t>
            </a:r>
            <a:endParaRPr lang="en-AU" sz="2000" dirty="0"/>
          </a:p>
          <a:p>
            <a:pPr fontAlgn="t"/>
            <a:r>
              <a:rPr lang="en-US" sz="2000" b="1" dirty="0"/>
              <a:t>BPO Players should nominate who is 1</a:t>
            </a:r>
            <a:r>
              <a:rPr lang="en-US" sz="2000" b="1" baseline="30000" dirty="0"/>
              <a:t>st</a:t>
            </a:r>
            <a:r>
              <a:rPr lang="en-US" sz="2000" b="1" dirty="0"/>
              <a:t> defender 2</a:t>
            </a:r>
            <a:r>
              <a:rPr lang="en-US" sz="2000" b="1" baseline="30000" dirty="0"/>
              <a:t>nd</a:t>
            </a:r>
            <a:r>
              <a:rPr lang="en-US" sz="2000" b="1" dirty="0"/>
              <a:t> defender and coach/communicate with each other.</a:t>
            </a:r>
            <a:endParaRPr lang="en-AU" sz="2000" dirty="0"/>
          </a:p>
          <a:p>
            <a:pPr fontAlgn="t"/>
            <a:r>
              <a:rPr lang="en-US" sz="2000" b="1" dirty="0"/>
              <a:t>Teams swap BP&gt;BPO after 2-3 minutes- moving themselves and ball quickly to increase intensity/heartrate.</a:t>
            </a:r>
            <a:endParaRPr lang="en-AU" sz="2000" dirty="0"/>
          </a:p>
          <a:p>
            <a:pPr fontAlgn="t"/>
            <a:r>
              <a:rPr lang="en-US" sz="2000" b="1" dirty="0" err="1"/>
              <a:t>Var</a:t>
            </a:r>
            <a:r>
              <a:rPr lang="en-US" sz="2000" b="1" dirty="0"/>
              <a:t>: allow interception of ball, no tackling </a:t>
            </a:r>
            <a:endParaRPr lang="en-AU" sz="2000" dirty="0"/>
          </a:p>
          <a:p>
            <a:pPr fontAlgn="t"/>
            <a:r>
              <a:rPr lang="en-US" sz="2000" b="1" dirty="0" err="1"/>
              <a:t>Var</a:t>
            </a:r>
            <a:r>
              <a:rPr lang="en-US" sz="2000" b="1" dirty="0"/>
              <a:t>: Go 1 touch if players can cope.</a:t>
            </a:r>
            <a:endParaRPr lang="en-AU" sz="2000" dirty="0"/>
          </a:p>
          <a:p>
            <a:pPr fontAlgn="t"/>
            <a:r>
              <a:rPr lang="en-US" sz="2000" b="1" dirty="0"/>
              <a:t>Swap after 2-3 minutes.</a:t>
            </a:r>
            <a:endParaRPr lang="en-AU" sz="2000" dirty="0"/>
          </a:p>
          <a:p>
            <a:pPr fontAlgn="t"/>
            <a:r>
              <a:rPr lang="en-US" sz="2000" b="1" dirty="0"/>
              <a:t>12-15 minutes total time.</a:t>
            </a:r>
            <a:endParaRPr lang="en-AU" sz="2000" dirty="0"/>
          </a:p>
          <a:p>
            <a:endParaRPr lang="en-US" sz="2000" dirty="0"/>
          </a:p>
          <a:p>
            <a:endParaRPr lang="en-AU" sz="2000" b="1" dirty="0"/>
          </a:p>
        </p:txBody>
      </p:sp>
      <p:pic>
        <p:nvPicPr>
          <p:cNvPr id="8" name="Content Placeholder 7"/>
          <p:cNvPicPr>
            <a:picLocks noGrp="1" noChangeAspect="1"/>
          </p:cNvPicPr>
          <p:nvPr>
            <p:ph idx="1"/>
          </p:nvPr>
        </p:nvPicPr>
        <p:blipFill>
          <a:blip r:embed="rId2"/>
          <a:stretch>
            <a:fillRect/>
          </a:stretch>
        </p:blipFill>
        <p:spPr>
          <a:xfrm>
            <a:off x="3575050" y="1279457"/>
            <a:ext cx="5544974" cy="4453799"/>
          </a:xfrm>
          <a:prstGeom prst="rect">
            <a:avLst/>
          </a:prstGeom>
        </p:spPr>
      </p:pic>
    </p:spTree>
    <p:extLst>
      <p:ext uri="{BB962C8B-B14F-4D97-AF65-F5344CB8AC3E}">
        <p14:creationId xmlns:p14="http://schemas.microsoft.com/office/powerpoint/2010/main" val="350433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Positioning Game</a:t>
            </a:r>
          </a:p>
        </p:txBody>
      </p:sp>
      <p:sp>
        <p:nvSpPr>
          <p:cNvPr id="4" name="Text Placeholder 3"/>
          <p:cNvSpPr>
            <a:spLocks noGrp="1"/>
          </p:cNvSpPr>
          <p:nvPr>
            <p:ph type="body" sz="half" idx="2"/>
          </p:nvPr>
        </p:nvSpPr>
        <p:spPr/>
        <p:txBody>
          <a:bodyPr>
            <a:normAutofit fontScale="47500" lnSpcReduction="20000"/>
          </a:bodyPr>
          <a:lstStyle/>
          <a:p>
            <a:pPr fontAlgn="t"/>
            <a:r>
              <a:rPr lang="en-US" sz="1800" b="1" dirty="0"/>
              <a:t>Organization</a:t>
            </a:r>
            <a:endParaRPr lang="en-AU" sz="1800" dirty="0"/>
          </a:p>
          <a:p>
            <a:pPr fontAlgn="t"/>
            <a:r>
              <a:rPr lang="en-US" sz="1800" b="1" dirty="0"/>
              <a:t>16 players 4 v 4 in 2 groups in 2 grids, 2 blue teams 2 red teams</a:t>
            </a:r>
            <a:endParaRPr lang="en-AU" sz="1800" dirty="0"/>
          </a:p>
          <a:p>
            <a:pPr fontAlgn="t"/>
            <a:r>
              <a:rPr lang="en-US" sz="1800" b="1" dirty="0"/>
              <a:t>Bibs, cones, balls in 2 areas width box to halfway with 1m gap running between c/circle to D.</a:t>
            </a:r>
            <a:endParaRPr lang="en-AU" sz="1800" dirty="0"/>
          </a:p>
          <a:p>
            <a:pPr fontAlgn="t"/>
            <a:r>
              <a:rPr lang="en-US" sz="1800" b="1" dirty="0"/>
              <a:t>Each area split in half with line ½ way between 1 </a:t>
            </a:r>
            <a:r>
              <a:rPr lang="en-US" sz="1800" b="1" dirty="0" err="1"/>
              <a:t>yd</a:t>
            </a:r>
            <a:r>
              <a:rPr lang="en-US" sz="1800" b="1" dirty="0"/>
              <a:t> and ½ way lines.</a:t>
            </a:r>
            <a:endParaRPr lang="en-AU" sz="1800" dirty="0"/>
          </a:p>
          <a:p>
            <a:pPr fontAlgn="t"/>
            <a:r>
              <a:rPr lang="en-US" sz="1800" b="1" dirty="0"/>
              <a:t>Explanation/Progression</a:t>
            </a:r>
            <a:endParaRPr lang="en-AU" sz="1800" dirty="0"/>
          </a:p>
          <a:p>
            <a:pPr fontAlgn="t"/>
            <a:r>
              <a:rPr lang="en-AU" sz="1800" b="1" dirty="0"/>
              <a:t>4 Blue start in BP V 3 Red in 1 half of grid with spare Red in other half, as soon as Blue make a mistake (interception by the 3 reds or ball out of grid) the Red team try to move ball to the spare Red in other half of grid with now 4 Red in BP v 3 Blue in BPO.</a:t>
            </a:r>
            <a:endParaRPr lang="en-AU" sz="1800" dirty="0"/>
          </a:p>
          <a:p>
            <a:pPr fontAlgn="t"/>
            <a:r>
              <a:rPr lang="en-AU" sz="1800" b="1" dirty="0"/>
              <a:t>Can 4 Blue prevent this &amp; win back the ball before it is played through to spare Red.</a:t>
            </a:r>
            <a:endParaRPr lang="en-AU" sz="1800" dirty="0"/>
          </a:p>
          <a:p>
            <a:pPr fontAlgn="t"/>
            <a:r>
              <a:rPr lang="en-US" sz="1600" b="1" dirty="0"/>
              <a:t>Team Task: BP &gt; BPO(both teams) immediate transition &amp;  pressure on ball carrier, win ball back or force mistake as soon as possible before they can pass to free player in other half then immediate BPO &gt; BP in other half of grid.</a:t>
            </a:r>
            <a:endParaRPr lang="en-AU" sz="1600" dirty="0"/>
          </a:p>
          <a:p>
            <a:pPr fontAlgn="t"/>
            <a:r>
              <a:rPr lang="en-US" sz="1600" b="1" dirty="0"/>
              <a:t>Team in BP keep possession</a:t>
            </a:r>
            <a:endParaRPr lang="en-AU" sz="1600" dirty="0"/>
          </a:p>
          <a:p>
            <a:pPr fontAlgn="t"/>
            <a:r>
              <a:rPr lang="en-US" sz="1600" b="1" dirty="0"/>
              <a:t>Team in BPO: win ball back or force ball out &amp; move to your zone or keep ball when you regain.</a:t>
            </a:r>
            <a:endParaRPr lang="en-AU" sz="1600" dirty="0"/>
          </a:p>
          <a:p>
            <a:pPr fontAlgn="t"/>
            <a:r>
              <a:rPr lang="en-US" sz="1600" b="1" dirty="0"/>
              <a:t>Player Tasks:</a:t>
            </a:r>
            <a:endParaRPr lang="en-AU" sz="1600" dirty="0"/>
          </a:p>
          <a:p>
            <a:r>
              <a:rPr lang="en-US" sz="1600" b="1" dirty="0"/>
              <a:t>Closest defender should be in 1</a:t>
            </a:r>
            <a:r>
              <a:rPr lang="en-US" sz="1600" b="1" baseline="30000" dirty="0"/>
              <a:t>st</a:t>
            </a:r>
            <a:r>
              <a:rPr lang="en-US" sz="1600" b="1" dirty="0"/>
              <a:t> defender position –show ball carrier to side away from support.</a:t>
            </a:r>
            <a:endParaRPr lang="en-AU" sz="1600" dirty="0"/>
          </a:p>
          <a:p>
            <a:r>
              <a:rPr lang="en-US" sz="1600" b="1" dirty="0"/>
              <a:t>2</a:t>
            </a:r>
            <a:r>
              <a:rPr lang="en-US" sz="1600" b="1" baseline="30000" dirty="0"/>
              <a:t>nd</a:t>
            </a:r>
            <a:r>
              <a:rPr lang="en-US" sz="1600" b="1" dirty="0"/>
              <a:t> Defender shut down passing options and be ready to pinch bad pass, poor touch. </a:t>
            </a:r>
            <a:endParaRPr lang="en-AU" sz="1600" dirty="0"/>
          </a:p>
          <a:p>
            <a:pPr fontAlgn="t"/>
            <a:r>
              <a:rPr lang="en-US" sz="1600" b="1" dirty="0"/>
              <a:t>Coach’s Cues: No time to mourn when you lose the ball- when change in possession</a:t>
            </a:r>
            <a:endParaRPr lang="en-AU" sz="1600" dirty="0"/>
          </a:p>
          <a:p>
            <a:pPr fontAlgn="t"/>
            <a:r>
              <a:rPr lang="en-US" sz="1600" b="1" dirty="0"/>
              <a:t>can you prevent ball travelling into other half </a:t>
            </a:r>
            <a:endParaRPr lang="en-AU" sz="1600" dirty="0"/>
          </a:p>
          <a:p>
            <a:pPr fontAlgn="t"/>
            <a:r>
              <a:rPr lang="en-US" sz="1600" b="1" dirty="0"/>
              <a:t>Can you regain the ball</a:t>
            </a:r>
            <a:endParaRPr lang="en-AU" sz="1600" dirty="0"/>
          </a:p>
          <a:p>
            <a:pPr fontAlgn="t"/>
            <a:r>
              <a:rPr lang="en-US" sz="1600" b="1" dirty="0"/>
              <a:t>can you travel into other zone quicker than the BP players.</a:t>
            </a:r>
            <a:endParaRPr lang="en-AU" sz="1600" dirty="0"/>
          </a:p>
          <a:p>
            <a:pPr fontAlgn="t"/>
            <a:r>
              <a:rPr lang="en-US" sz="1600" b="1" dirty="0"/>
              <a:t>BPO Closest player to ball: press opponent immediately, prevent pass lane to other player.</a:t>
            </a:r>
            <a:endParaRPr lang="en-AU" sz="1600" dirty="0"/>
          </a:p>
          <a:p>
            <a:pPr fontAlgn="t"/>
            <a:r>
              <a:rPr lang="en-US" sz="1600" b="1" dirty="0"/>
              <a:t>BP-BPO Player closest to other grid- position yourself ready to press in other grid.</a:t>
            </a:r>
            <a:endParaRPr lang="en-AU" sz="1600" dirty="0"/>
          </a:p>
          <a:p>
            <a:endParaRPr lang="en-US" sz="1700" dirty="0"/>
          </a:p>
          <a:p>
            <a:endParaRPr lang="en-US" sz="2000" dirty="0"/>
          </a:p>
          <a:p>
            <a:endParaRPr lang="en-US" sz="2000" dirty="0"/>
          </a:p>
          <a:p>
            <a:endParaRPr lang="en-US" sz="2000" dirty="0"/>
          </a:p>
          <a:p>
            <a:endParaRPr lang="en-AU" sz="2000" b="1" dirty="0"/>
          </a:p>
        </p:txBody>
      </p:sp>
      <p:pic>
        <p:nvPicPr>
          <p:cNvPr id="6" name="Content Placeholder 5"/>
          <p:cNvPicPr>
            <a:picLocks noGrp="1" noChangeAspect="1"/>
          </p:cNvPicPr>
          <p:nvPr>
            <p:ph idx="1"/>
          </p:nvPr>
        </p:nvPicPr>
        <p:blipFill>
          <a:blip r:embed="rId2"/>
          <a:stretch>
            <a:fillRect/>
          </a:stretch>
        </p:blipFill>
        <p:spPr>
          <a:xfrm>
            <a:off x="3429371" y="980728"/>
            <a:ext cx="5655061" cy="4536504"/>
          </a:xfrm>
          <a:prstGeom prst="rect">
            <a:avLst/>
          </a:prstGeom>
        </p:spPr>
      </p:pic>
    </p:spTree>
    <p:extLst>
      <p:ext uri="{BB962C8B-B14F-4D97-AF65-F5344CB8AC3E}">
        <p14:creationId xmlns:p14="http://schemas.microsoft.com/office/powerpoint/2010/main" val="3905776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Game Training</a:t>
            </a:r>
          </a:p>
        </p:txBody>
      </p:sp>
      <p:sp>
        <p:nvSpPr>
          <p:cNvPr id="4" name="Text Placeholder 3"/>
          <p:cNvSpPr>
            <a:spLocks noGrp="1"/>
          </p:cNvSpPr>
          <p:nvPr>
            <p:ph type="body" sz="half" idx="2"/>
          </p:nvPr>
        </p:nvSpPr>
        <p:spPr/>
        <p:txBody>
          <a:bodyPr>
            <a:normAutofit fontScale="40000" lnSpcReduction="20000"/>
          </a:bodyPr>
          <a:lstStyle/>
          <a:p>
            <a:pPr fontAlgn="t"/>
            <a:r>
              <a:rPr lang="en-US" sz="2000" b="1" dirty="0"/>
              <a:t>Organization</a:t>
            </a:r>
            <a:endParaRPr lang="en-AU" sz="2000" b="1" dirty="0"/>
          </a:p>
          <a:p>
            <a:pPr fontAlgn="t"/>
            <a:r>
              <a:rPr lang="en-US" sz="2000" b="1" dirty="0"/>
              <a:t> 16 players Blue team front 6 + C/ Back 3 v  Red team Back 7 + GK. A Neutral on halfway.(plays as 9 for defenders / 4 for attackers).</a:t>
            </a:r>
            <a:endParaRPr lang="en-AU" sz="2000" b="1" dirty="0"/>
          </a:p>
          <a:p>
            <a:pPr fontAlgn="t"/>
            <a:r>
              <a:rPr lang="en-US" sz="2000" b="1" dirty="0"/>
              <a:t>Half Pitch-senior teams</a:t>
            </a:r>
            <a:endParaRPr lang="en-AU" sz="2000" b="1" dirty="0"/>
          </a:p>
          <a:p>
            <a:pPr fontAlgn="t"/>
            <a:r>
              <a:rPr lang="en-US" sz="2000" b="1" dirty="0"/>
              <a:t>Youth Teams-Half pitch with sideline in cones midway between sideline &amp; 18 yard box. </a:t>
            </a:r>
            <a:endParaRPr lang="en-AU" sz="2000" b="1" dirty="0"/>
          </a:p>
          <a:p>
            <a:pPr fontAlgn="t"/>
            <a:r>
              <a:rPr lang="en-US" sz="2000" b="1" dirty="0"/>
              <a:t>Balls, bibs, large goal</a:t>
            </a:r>
            <a:endParaRPr lang="en-AU" sz="2000" b="1" dirty="0"/>
          </a:p>
          <a:p>
            <a:pPr fontAlgn="t"/>
            <a:r>
              <a:rPr lang="en-US" sz="2000" b="1" dirty="0"/>
              <a:t>Play starts from neutral player who feeds to attacking Blue team who have 10 seconds to score.</a:t>
            </a:r>
            <a:endParaRPr lang="en-AU" sz="2000" b="1" dirty="0"/>
          </a:p>
          <a:p>
            <a:pPr fontAlgn="t"/>
            <a:r>
              <a:rPr lang="en-US" sz="2000" b="1" dirty="0"/>
              <a:t>If Blue shoot &amp; ball goes dead assistant coach to randomly feed ball in to Red team for quick transition. Want to replicate turnovers happening when ball is in motion in play with frequent BP&gt;BPO for Blue team.</a:t>
            </a:r>
            <a:endParaRPr lang="en-AU" sz="2000" b="1" dirty="0"/>
          </a:p>
          <a:p>
            <a:pPr fontAlgn="t"/>
            <a:r>
              <a:rPr lang="en-US" sz="2000" b="1" dirty="0"/>
              <a:t>Explanation/Progression</a:t>
            </a:r>
            <a:endParaRPr lang="en-AU" sz="2000" b="1" dirty="0"/>
          </a:p>
          <a:p>
            <a:pPr fontAlgn="t"/>
            <a:r>
              <a:rPr lang="en-US" sz="2000" b="1" dirty="0"/>
              <a:t>BP&gt;BPO:</a:t>
            </a:r>
            <a:endParaRPr lang="en-AU" sz="2000" b="1" dirty="0"/>
          </a:p>
          <a:p>
            <a:pPr fontAlgn="t"/>
            <a:r>
              <a:rPr lang="en-US" sz="2000" b="1" dirty="0"/>
              <a:t>Blue front 6 when they lose possession in attacking 3</a:t>
            </a:r>
            <a:r>
              <a:rPr lang="en-US" sz="2000" b="1" baseline="30000" dirty="0"/>
              <a:t>rd</a:t>
            </a:r>
            <a:r>
              <a:rPr lang="en-US" sz="2000" b="1" dirty="0"/>
              <a:t> or middle 3rd are often not reacting/transitioning quickly enough to prevent Red playing quick ball forward.</a:t>
            </a:r>
            <a:endParaRPr lang="en-AU" sz="2000" b="1" dirty="0"/>
          </a:p>
          <a:p>
            <a:pPr fontAlgn="t"/>
            <a:r>
              <a:rPr lang="en-US" sz="2000" b="1" dirty="0"/>
              <a:t>Blue 6 attacking goal but only have 10 seconds before shooting.</a:t>
            </a:r>
            <a:endParaRPr lang="en-AU" sz="2000" b="1" dirty="0"/>
          </a:p>
          <a:p>
            <a:pPr fontAlgn="t"/>
            <a:r>
              <a:rPr lang="en-US" sz="2000" b="1" dirty="0"/>
              <a:t>Blue on transition must prevent Red playing quickly to Neutral &amp; try to prevent them moving ball forward.</a:t>
            </a:r>
            <a:endParaRPr lang="en-AU" sz="2000" b="1" dirty="0"/>
          </a:p>
          <a:p>
            <a:pPr fontAlgn="t"/>
            <a:r>
              <a:rPr lang="en-US" sz="2000" b="1" dirty="0"/>
              <a:t>If Red take 10 passes without success 1 point to Blue &amp; restart.</a:t>
            </a:r>
            <a:endParaRPr lang="en-AU" sz="2000" b="1" dirty="0"/>
          </a:p>
          <a:p>
            <a:pPr fontAlgn="t"/>
            <a:r>
              <a:rPr lang="en-US" sz="2000" b="1" dirty="0"/>
              <a:t>BPO&gt;BP:</a:t>
            </a:r>
            <a:endParaRPr lang="en-AU" sz="2000" b="1" dirty="0"/>
          </a:p>
          <a:p>
            <a:r>
              <a:rPr lang="en-US" sz="2000" b="1" dirty="0"/>
              <a:t>Back 7 </a:t>
            </a:r>
            <a:r>
              <a:rPr lang="en-US" sz="2000" b="1" dirty="0" err="1"/>
              <a:t>inc</a:t>
            </a:r>
            <a:r>
              <a:rPr lang="en-US" sz="2000" b="1" dirty="0"/>
              <a:t> GK in Red trying to win ball from attacking front 6 of Blue and play out to neutral player on halfway in </a:t>
            </a:r>
            <a:r>
              <a:rPr lang="en-US" sz="2000" b="1" dirty="0" err="1"/>
              <a:t>centre</a:t>
            </a:r>
            <a:r>
              <a:rPr lang="en-US" sz="2000" b="1" dirty="0"/>
              <a:t> circle.</a:t>
            </a:r>
            <a:endParaRPr lang="en-AU" sz="2000" b="1" dirty="0"/>
          </a:p>
          <a:p>
            <a:r>
              <a:rPr lang="en-US" sz="2000" b="1" dirty="0" err="1"/>
              <a:t>Var</a:t>
            </a:r>
            <a:r>
              <a:rPr lang="en-US" sz="2000" b="1" dirty="0"/>
              <a:t>: or have a player carry ball over halfway both within 15 seconds.</a:t>
            </a:r>
            <a:endParaRPr lang="en-AU" sz="2000" b="1" dirty="0"/>
          </a:p>
          <a:p>
            <a:pPr lvl="0"/>
            <a:r>
              <a:rPr lang="en-US" sz="2000" b="1" dirty="0"/>
              <a:t>Team Task: Blue BP&gt;BPO: Prevent Red team playing out from their half to neutral player or carrying ball over ½ way line.</a:t>
            </a:r>
          </a:p>
          <a:p>
            <a:pPr lvl="0"/>
            <a:r>
              <a:rPr lang="en-US" sz="2000" b="1" dirty="0"/>
              <a:t>Point to Blue team if Red take more than 10 passes.</a:t>
            </a:r>
          </a:p>
          <a:p>
            <a:pPr lvl="0"/>
            <a:endParaRPr lang="en-US" sz="2000" b="1" dirty="0"/>
          </a:p>
          <a:p>
            <a:pPr lvl="0"/>
            <a:r>
              <a:rPr lang="en-US" sz="2000" b="1" dirty="0"/>
              <a:t>Player Tasks: BP &gt; BPO Blue team (nearest/1</a:t>
            </a:r>
            <a:r>
              <a:rPr lang="en-US" sz="2000" b="1" baseline="30000" dirty="0"/>
              <a:t>st</a:t>
            </a:r>
            <a:r>
              <a:rPr lang="en-US" sz="2000" b="1" dirty="0"/>
              <a:t> defender) Can you put immediate pressure on ball carrier.  </a:t>
            </a:r>
          </a:p>
          <a:p>
            <a:pPr lvl="0"/>
            <a:r>
              <a:rPr lang="en-US" sz="2000" b="1" dirty="0"/>
              <a:t>(2</a:t>
            </a:r>
            <a:r>
              <a:rPr lang="en-US" sz="2000" b="1" baseline="30000" dirty="0"/>
              <a:t>nd</a:t>
            </a:r>
            <a:r>
              <a:rPr lang="en-US" sz="2000" b="1" dirty="0"/>
              <a:t> defender) Can you get close enough to take action if 1</a:t>
            </a:r>
            <a:r>
              <a:rPr lang="en-US" sz="2000" b="1" baseline="30000" dirty="0"/>
              <a:t>st</a:t>
            </a:r>
            <a:r>
              <a:rPr lang="en-US" sz="2000" b="1" dirty="0"/>
              <a:t> is beaten, but stay deep enough on </a:t>
            </a:r>
            <a:r>
              <a:rPr lang="en-US" sz="2000" b="1" dirty="0" err="1"/>
              <a:t>goalside</a:t>
            </a:r>
            <a:r>
              <a:rPr lang="en-US" sz="2000" b="1" dirty="0"/>
              <a:t> to prevent forward pass. </a:t>
            </a:r>
          </a:p>
          <a:p>
            <a:pPr lvl="0"/>
            <a:r>
              <a:rPr lang="en-US" sz="2000" b="1" dirty="0"/>
              <a:t>(Rest of </a:t>
            </a:r>
            <a:r>
              <a:rPr lang="en-US" sz="2000" b="1" dirty="0" err="1"/>
              <a:t>defence</a:t>
            </a:r>
            <a:r>
              <a:rPr lang="en-US" sz="2000" b="1" dirty="0"/>
              <a:t>) Can you position yourselves to mark opponent and  balance off/position our defensive block to prevent direct forward passes/travel. </a:t>
            </a:r>
          </a:p>
          <a:p>
            <a:pPr lvl="0"/>
            <a:r>
              <a:rPr lang="en-US" sz="2000" b="1" dirty="0"/>
              <a:t>Can we win back the ball.</a:t>
            </a:r>
          </a:p>
          <a:p>
            <a:endParaRPr lang="en-AU" sz="2000" b="1" dirty="0"/>
          </a:p>
        </p:txBody>
      </p:sp>
      <p:pic>
        <p:nvPicPr>
          <p:cNvPr id="7" name="Content Placeholder 6"/>
          <p:cNvPicPr>
            <a:picLocks noGrp="1" noChangeAspect="1"/>
          </p:cNvPicPr>
          <p:nvPr>
            <p:ph idx="1"/>
          </p:nvPr>
        </p:nvPicPr>
        <p:blipFill>
          <a:blip r:embed="rId2"/>
          <a:stretch>
            <a:fillRect/>
          </a:stretch>
        </p:blipFill>
        <p:spPr>
          <a:xfrm>
            <a:off x="3575050" y="1279457"/>
            <a:ext cx="5544974" cy="4453799"/>
          </a:xfrm>
          <a:prstGeom prst="rect">
            <a:avLst/>
          </a:prstGeom>
        </p:spPr>
      </p:pic>
    </p:spTree>
    <p:extLst>
      <p:ext uri="{BB962C8B-B14F-4D97-AF65-F5344CB8AC3E}">
        <p14:creationId xmlns:p14="http://schemas.microsoft.com/office/powerpoint/2010/main" val="1941207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68" y="764704"/>
            <a:ext cx="3008313" cy="72008"/>
          </a:xfrm>
        </p:spPr>
        <p:txBody>
          <a:bodyPr>
            <a:noAutofit/>
          </a:bodyPr>
          <a:lstStyle/>
          <a:p>
            <a:pPr lvl="0"/>
            <a:r>
              <a:rPr lang="en-AU" sz="1600" u="sng" dirty="0" smtClean="0"/>
              <a:t>Game Training continued-</a:t>
            </a:r>
            <a:br>
              <a:rPr lang="en-AU" sz="1600" u="sng" dirty="0" smtClean="0"/>
            </a:br>
            <a:r>
              <a:rPr lang="en-AU" sz="1600" u="sng" dirty="0" smtClean="0"/>
              <a:t>Player Tasks - continued</a:t>
            </a:r>
            <a:endParaRPr lang="en-AU" sz="1600" u="sng" dirty="0"/>
          </a:p>
        </p:txBody>
      </p:sp>
      <p:sp>
        <p:nvSpPr>
          <p:cNvPr id="4" name="Text Placeholder 3"/>
          <p:cNvSpPr>
            <a:spLocks noGrp="1"/>
          </p:cNvSpPr>
          <p:nvPr>
            <p:ph type="body" sz="half" idx="2"/>
          </p:nvPr>
        </p:nvSpPr>
        <p:spPr>
          <a:xfrm>
            <a:off x="457200" y="836712"/>
            <a:ext cx="3008313" cy="5289451"/>
          </a:xfrm>
        </p:spPr>
        <p:txBody>
          <a:bodyPr>
            <a:noAutofit/>
          </a:bodyPr>
          <a:lstStyle/>
          <a:p>
            <a:r>
              <a:rPr lang="en-US" sz="800" b="1" dirty="0"/>
              <a:t>Player Tasks:</a:t>
            </a:r>
          </a:p>
          <a:p>
            <a:r>
              <a:rPr lang="en-US" sz="800" b="1" dirty="0"/>
              <a:t>Blue Player BP-BPO- immediately press ball</a:t>
            </a:r>
          </a:p>
          <a:p>
            <a:r>
              <a:rPr lang="en-US" sz="800" b="1" dirty="0"/>
              <a:t>Closest blue player to ball takes on role of 1</a:t>
            </a:r>
            <a:r>
              <a:rPr lang="en-US" sz="800" b="1" baseline="30000" dirty="0"/>
              <a:t>st</a:t>
            </a:r>
            <a:r>
              <a:rPr lang="en-US" sz="800" b="1" dirty="0"/>
              <a:t> defender</a:t>
            </a:r>
          </a:p>
          <a:p>
            <a:r>
              <a:rPr lang="en-US" sz="800" b="1" dirty="0"/>
              <a:t>2</a:t>
            </a:r>
            <a:r>
              <a:rPr lang="en-US" sz="800" b="1" baseline="30000" dirty="0"/>
              <a:t>nd</a:t>
            </a:r>
            <a:r>
              <a:rPr lang="en-US" sz="800" b="1" dirty="0"/>
              <a:t> closest balances off by being in position to cover 1</a:t>
            </a:r>
            <a:r>
              <a:rPr lang="en-US" sz="800" b="1" baseline="30000" dirty="0"/>
              <a:t>st</a:t>
            </a:r>
            <a:r>
              <a:rPr lang="en-US" sz="800" b="1" dirty="0"/>
              <a:t> defender</a:t>
            </a:r>
          </a:p>
          <a:p>
            <a:r>
              <a:rPr lang="en-US" sz="800" b="1" dirty="0"/>
              <a:t>Once forward pass movement is stopped by above, rest of blue team tries to organize defensive  shape in BPO.</a:t>
            </a:r>
          </a:p>
          <a:p>
            <a:r>
              <a:rPr lang="en-US" sz="800" b="1" dirty="0"/>
              <a:t>7,9,11 – work together, defend as a unit with positioning, communication</a:t>
            </a:r>
          </a:p>
          <a:p>
            <a:pPr marL="171450" indent="-171450">
              <a:buFontTx/>
              <a:buChar char="-"/>
            </a:pPr>
            <a:r>
              <a:rPr lang="en-US" sz="800" b="1" dirty="0"/>
              <a:t>Press the ball carrier and squeeze /slide against their back 4 to prevent them bringing ball </a:t>
            </a:r>
            <a:r>
              <a:rPr lang="en-US" sz="800" b="1" dirty="0" err="1"/>
              <a:t>fwd</a:t>
            </a:r>
            <a:r>
              <a:rPr lang="en-US" sz="800" b="1" dirty="0"/>
              <a:t> or playing </a:t>
            </a:r>
            <a:r>
              <a:rPr lang="en-US" sz="800" b="1" dirty="0" err="1"/>
              <a:t>fwd</a:t>
            </a:r>
            <a:r>
              <a:rPr lang="en-US" sz="800" b="1" dirty="0"/>
              <a:t> pass.</a:t>
            </a:r>
          </a:p>
          <a:p>
            <a:r>
              <a:rPr lang="en-US" sz="800" b="1" dirty="0"/>
              <a:t>10- drop in front of and between your 6 &amp; 8 to form defensive bloc of 3 in midfield</a:t>
            </a:r>
          </a:p>
          <a:p>
            <a:pPr marL="171450" indent="-171450">
              <a:buFontTx/>
              <a:buChar char="-"/>
            </a:pPr>
            <a:r>
              <a:rPr lang="en-US" sz="800" b="1" dirty="0"/>
              <a:t>Keep close enough to your 9 to support in closing down their 3/4 if they try to push out centrally.</a:t>
            </a:r>
          </a:p>
          <a:p>
            <a:r>
              <a:rPr lang="en-US" sz="800" b="1" dirty="0"/>
              <a:t>6,8- position yourselves to cover central mid area</a:t>
            </a:r>
          </a:p>
          <a:p>
            <a:r>
              <a:rPr lang="en-US" sz="800" b="1" dirty="0"/>
              <a:t>-prevent their midfield receiving ball or being able to play </a:t>
            </a:r>
            <a:r>
              <a:rPr lang="en-US" sz="800" b="1" dirty="0" err="1"/>
              <a:t>fwd</a:t>
            </a:r>
            <a:endParaRPr lang="en-US" sz="800" b="1" dirty="0"/>
          </a:p>
          <a:p>
            <a:r>
              <a:rPr lang="en-US" sz="800" b="1" dirty="0"/>
              <a:t>- Cover laterally either side of 10 if required.</a:t>
            </a:r>
          </a:p>
          <a:p>
            <a:r>
              <a:rPr lang="en-US" sz="800" b="1" dirty="0"/>
              <a:t>Coach’s Cues: </a:t>
            </a:r>
          </a:p>
          <a:p>
            <a:r>
              <a:rPr lang="en-US" sz="800" b="1" dirty="0"/>
              <a:t>When we lose possession can you(nearest /1st defender) immediately close down ball so that player in possession is under pressure and can’t play forward.</a:t>
            </a:r>
          </a:p>
          <a:p>
            <a:r>
              <a:rPr lang="en-US" sz="800" b="1" dirty="0"/>
              <a:t>As the 1</a:t>
            </a:r>
            <a:r>
              <a:rPr lang="en-US" sz="800" b="1" baseline="30000" dirty="0"/>
              <a:t>st</a:t>
            </a:r>
            <a:r>
              <a:rPr lang="en-US" sz="800" b="1" dirty="0"/>
              <a:t> defender engages ball carrier can you (2</a:t>
            </a:r>
            <a:r>
              <a:rPr lang="en-US" sz="800" b="1" baseline="30000" dirty="0"/>
              <a:t>nd</a:t>
            </a:r>
            <a:r>
              <a:rPr lang="en-US" sz="800" b="1" dirty="0"/>
              <a:t> defender) position yourself close enough to take over if 1</a:t>
            </a:r>
            <a:r>
              <a:rPr lang="en-US" sz="800" b="1" baseline="30000" dirty="0"/>
              <a:t>st</a:t>
            </a:r>
            <a:r>
              <a:rPr lang="en-US" sz="800" b="1" dirty="0"/>
              <a:t> defender is beaten </a:t>
            </a:r>
          </a:p>
          <a:p>
            <a:r>
              <a:rPr lang="en-US" sz="800" b="1" dirty="0"/>
              <a:t>As 1</a:t>
            </a:r>
            <a:r>
              <a:rPr lang="en-US" sz="800" b="1" baseline="30000" dirty="0"/>
              <a:t>st</a:t>
            </a:r>
            <a:r>
              <a:rPr lang="en-US" sz="800" b="1" dirty="0"/>
              <a:t> and 2</a:t>
            </a:r>
            <a:r>
              <a:rPr lang="en-US" sz="800" b="1" baseline="30000" dirty="0"/>
              <a:t>nd</a:t>
            </a:r>
            <a:r>
              <a:rPr lang="en-US" sz="800" b="1" dirty="0"/>
              <a:t> Defenders are engaging the press can we (all other defenders) tuck in and get </a:t>
            </a:r>
            <a:r>
              <a:rPr lang="en-US" sz="800" b="1" dirty="0" err="1"/>
              <a:t>goalside</a:t>
            </a:r>
            <a:r>
              <a:rPr lang="en-US" sz="800" b="1" dirty="0"/>
              <a:t> of opponent to focus our defensive effort on preventing the ball going forward.</a:t>
            </a:r>
          </a:p>
          <a:p>
            <a:r>
              <a:rPr lang="en-US" sz="800" b="1" dirty="0"/>
              <a:t>As the ball moves can we all adjust our defensive positioning together with a new 1</a:t>
            </a:r>
            <a:r>
              <a:rPr lang="en-US" sz="800" b="1" baseline="30000" dirty="0"/>
              <a:t>st</a:t>
            </a:r>
            <a:r>
              <a:rPr lang="en-US" sz="800" b="1" dirty="0"/>
              <a:t> defender pressing the ball immediately</a:t>
            </a:r>
          </a:p>
          <a:p>
            <a:r>
              <a:rPr lang="en-US" sz="800" b="1" dirty="0"/>
              <a:t>As we set the press can players behind coach and direct those in front off them</a:t>
            </a:r>
          </a:p>
          <a:p>
            <a:r>
              <a:rPr lang="en-US" sz="800" b="1" dirty="0"/>
              <a:t>If ball carrier takes a poor touch or shows too much of the ball can you (1</a:t>
            </a:r>
            <a:r>
              <a:rPr lang="en-US" sz="800" b="1" baseline="30000" dirty="0"/>
              <a:t>st</a:t>
            </a:r>
            <a:r>
              <a:rPr lang="en-US" sz="800" b="1" dirty="0"/>
              <a:t> defender) steal it.</a:t>
            </a:r>
          </a:p>
          <a:p>
            <a:pPr defTabSz="457200">
              <a:spcBef>
                <a:spcPts val="0"/>
              </a:spcBef>
              <a:defRPr/>
            </a:pPr>
            <a:r>
              <a:rPr lang="en-US" sz="800" b="1" dirty="0"/>
              <a:t>If ball carrier plays a poor pass can you (2</a:t>
            </a:r>
            <a:r>
              <a:rPr lang="en-US" sz="800" b="1" baseline="30000" dirty="0"/>
              <a:t>nd</a:t>
            </a:r>
            <a:r>
              <a:rPr lang="en-US" sz="800" b="1" dirty="0"/>
              <a:t> other defenders) react quickly/anticipate and win the ball.</a:t>
            </a:r>
          </a:p>
          <a:p>
            <a:r>
              <a:rPr lang="en-US" sz="800" b="1" dirty="0"/>
              <a:t>Closest blue player to ball (1</a:t>
            </a:r>
            <a:r>
              <a:rPr lang="en-US" sz="800" b="1" baseline="30000" dirty="0"/>
              <a:t>st</a:t>
            </a:r>
            <a:r>
              <a:rPr lang="en-US" sz="800" b="1" dirty="0"/>
              <a:t> defender): do not get too close and dive in (don’t get beat)</a:t>
            </a:r>
          </a:p>
          <a:p>
            <a:r>
              <a:rPr lang="en-US" sz="800" b="1" dirty="0"/>
              <a:t>Show red player to one side where blue team mates are at/ or sideline</a:t>
            </a:r>
          </a:p>
          <a:p>
            <a:r>
              <a:rPr lang="en-US" sz="800" b="1" dirty="0"/>
              <a:t>Other Blue players: close down passing lanes first by picking up close forward opponents</a:t>
            </a:r>
          </a:p>
          <a:p>
            <a:r>
              <a:rPr lang="en-US" sz="800" b="1" dirty="0"/>
              <a:t>Once forward movement is stopped (blue): balance off the </a:t>
            </a:r>
            <a:r>
              <a:rPr lang="en-US" sz="800" b="1" dirty="0" err="1"/>
              <a:t>defence</a:t>
            </a:r>
            <a:r>
              <a:rPr lang="en-US" sz="800" b="1" dirty="0"/>
              <a:t>, consider where the ball is and where you should be</a:t>
            </a:r>
            <a:endParaRPr lang="en-AU" sz="800" b="1" dirty="0"/>
          </a:p>
        </p:txBody>
      </p:sp>
      <p:pic>
        <p:nvPicPr>
          <p:cNvPr id="7" name="Content Placeholder 6"/>
          <p:cNvPicPr>
            <a:picLocks noGrp="1" noChangeAspect="1"/>
          </p:cNvPicPr>
          <p:nvPr>
            <p:ph idx="1"/>
          </p:nvPr>
        </p:nvPicPr>
        <p:blipFill>
          <a:blip r:embed="rId2"/>
          <a:stretch>
            <a:fillRect/>
          </a:stretch>
        </p:blipFill>
        <p:spPr>
          <a:xfrm>
            <a:off x="3575049" y="764704"/>
            <a:ext cx="5544974" cy="4608512"/>
          </a:xfrm>
          <a:prstGeom prst="rect">
            <a:avLst/>
          </a:prstGeom>
        </p:spPr>
      </p:pic>
    </p:spTree>
    <p:extLst>
      <p:ext uri="{BB962C8B-B14F-4D97-AF65-F5344CB8AC3E}">
        <p14:creationId xmlns:p14="http://schemas.microsoft.com/office/powerpoint/2010/main" val="427104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3008313" cy="598388"/>
          </a:xfrm>
        </p:spPr>
        <p:txBody>
          <a:bodyPr/>
          <a:lstStyle/>
          <a:p>
            <a:r>
              <a:rPr lang="en-AU" dirty="0" smtClean="0"/>
              <a:t> </a:t>
            </a:r>
            <a:r>
              <a:rPr lang="en-AU" u="sng" dirty="0"/>
              <a:t>Training </a:t>
            </a:r>
            <a:r>
              <a:rPr lang="en-AU" u="sng" dirty="0" smtClean="0"/>
              <a:t>Game</a:t>
            </a:r>
            <a:endParaRPr lang="en-AU" u="sng" dirty="0"/>
          </a:p>
        </p:txBody>
      </p:sp>
      <p:sp>
        <p:nvSpPr>
          <p:cNvPr id="4" name="Text Placeholder 3"/>
          <p:cNvSpPr>
            <a:spLocks noGrp="1"/>
          </p:cNvSpPr>
          <p:nvPr>
            <p:ph type="body" sz="half" idx="2"/>
          </p:nvPr>
        </p:nvSpPr>
        <p:spPr/>
        <p:txBody>
          <a:bodyPr>
            <a:normAutofit/>
          </a:bodyPr>
          <a:lstStyle/>
          <a:p>
            <a:pPr fontAlgn="t"/>
            <a:r>
              <a:rPr lang="en-US" b="1" dirty="0"/>
              <a:t>Organization: 16 players</a:t>
            </a:r>
            <a:endParaRPr lang="en-AU" dirty="0"/>
          </a:p>
          <a:p>
            <a:pPr fontAlgn="t"/>
            <a:r>
              <a:rPr lang="en-US" b="1" dirty="0"/>
              <a:t>Same set up as Game Training, however Youth now play across full width of pitch. Neutral Player is now a Blue GK.</a:t>
            </a:r>
            <a:endParaRPr lang="en-AU" dirty="0"/>
          </a:p>
          <a:p>
            <a:pPr fontAlgn="t"/>
            <a:r>
              <a:rPr lang="en-US" b="1" dirty="0"/>
              <a:t>Add large portable goal on halfway. Both teams to score on goal.</a:t>
            </a:r>
            <a:endParaRPr lang="en-AU" dirty="0"/>
          </a:p>
          <a:p>
            <a:pPr fontAlgn="t"/>
            <a:r>
              <a:rPr lang="en-US" b="1" dirty="0"/>
              <a:t>No restrictions on players, red and blue in team in same formations.</a:t>
            </a:r>
            <a:endParaRPr lang="en-AU" dirty="0"/>
          </a:p>
          <a:p>
            <a:pPr fontAlgn="t"/>
            <a:r>
              <a:rPr lang="en-US" b="1" dirty="0"/>
              <a:t>Observe the success of transition of blue team BP-BPO.</a:t>
            </a:r>
            <a:endParaRPr lang="en-AU" dirty="0"/>
          </a:p>
          <a:p>
            <a:pPr fontAlgn="t"/>
            <a:r>
              <a:rPr lang="en-US" b="1" dirty="0"/>
              <a:t>Explanation/Progression</a:t>
            </a:r>
            <a:endParaRPr lang="en-AU" dirty="0"/>
          </a:p>
          <a:p>
            <a:pPr fontAlgn="t"/>
            <a:r>
              <a:rPr lang="en-US" b="1" dirty="0"/>
              <a:t>If game slows down &amp; becomes possession, put time or touch restrictions in place to produce  more transition moments.</a:t>
            </a:r>
            <a:endParaRPr lang="en-AU" dirty="0"/>
          </a:p>
          <a:p>
            <a:endParaRPr lang="en-AU" dirty="0"/>
          </a:p>
        </p:txBody>
      </p:sp>
      <p:pic>
        <p:nvPicPr>
          <p:cNvPr id="7" name="Content Placeholder 6"/>
          <p:cNvPicPr>
            <a:picLocks noGrp="1" noChangeAspect="1"/>
          </p:cNvPicPr>
          <p:nvPr>
            <p:ph idx="1"/>
          </p:nvPr>
        </p:nvPicPr>
        <p:blipFill>
          <a:blip r:embed="rId2"/>
          <a:stretch>
            <a:fillRect/>
          </a:stretch>
        </p:blipFill>
        <p:spPr>
          <a:xfrm>
            <a:off x="3518960" y="627633"/>
            <a:ext cx="5655061" cy="4601567"/>
          </a:xfrm>
          <a:prstGeom prst="rect">
            <a:avLst/>
          </a:prstGeom>
        </p:spPr>
      </p:pic>
    </p:spTree>
    <p:extLst>
      <p:ext uri="{BB962C8B-B14F-4D97-AF65-F5344CB8AC3E}">
        <p14:creationId xmlns:p14="http://schemas.microsoft.com/office/powerpoint/2010/main" val="370255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1484</Words>
  <Application>Microsoft Office PowerPoint</Application>
  <PresentationFormat>On-screen Show (4:3)</PresentationFormat>
  <Paragraphs>118</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Transition: Ball possession &gt; Ball Possession Opponent :  Press the ball carrier immediately on loss of possession &amp; immediate transition to BPO </vt:lpstr>
      <vt:lpstr>Football Problem</vt:lpstr>
      <vt:lpstr>Objectives of the Session</vt:lpstr>
      <vt:lpstr>Defending:</vt:lpstr>
      <vt:lpstr>Passing Practice</vt:lpstr>
      <vt:lpstr>Positioning Game</vt:lpstr>
      <vt:lpstr>Game Training</vt:lpstr>
      <vt:lpstr>Game Training continued- Player Tasks - continued</vt:lpstr>
      <vt:lpstr> Training Game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 long</cp:lastModifiedBy>
  <cp:revision>71</cp:revision>
  <cp:lastPrinted>2016-06-10T05:18:42Z</cp:lastPrinted>
  <dcterms:created xsi:type="dcterms:W3CDTF">2011-11-06T08:58:07Z</dcterms:created>
  <dcterms:modified xsi:type="dcterms:W3CDTF">2016-06-10T05:18:44Z</dcterms:modified>
</cp:coreProperties>
</file>